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00" r:id="rId3"/>
    <p:sldId id="310" r:id="rId4"/>
    <p:sldId id="371" r:id="rId5"/>
    <p:sldId id="373" r:id="rId6"/>
    <p:sldId id="372" r:id="rId7"/>
    <p:sldId id="374" r:id="rId8"/>
    <p:sldId id="375" r:id="rId9"/>
    <p:sldId id="377" r:id="rId10"/>
    <p:sldId id="376" r:id="rId11"/>
    <p:sldId id="369" r:id="rId12"/>
  </p:sldIdLst>
  <p:sldSz cx="9144000" cy="6858000" type="screen4x3"/>
  <p:notesSz cx="6662738" cy="98329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606" autoAdjust="0"/>
  </p:normalViewPr>
  <p:slideViewPr>
    <p:cSldViewPr>
      <p:cViewPr>
        <p:scale>
          <a:sx n="80" d="100"/>
          <a:sy n="80" d="100"/>
        </p:scale>
        <p:origin x="-1188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7186" cy="491648"/>
          </a:xfrm>
          <a:prstGeom prst="rect">
            <a:avLst/>
          </a:prstGeom>
        </p:spPr>
        <p:txBody>
          <a:bodyPr vert="horz" lIns="90235" tIns="45117" rIns="90235" bIns="4511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774011" y="2"/>
            <a:ext cx="2887186" cy="491648"/>
          </a:xfrm>
          <a:prstGeom prst="rect">
            <a:avLst/>
          </a:prstGeom>
        </p:spPr>
        <p:txBody>
          <a:bodyPr vert="horz" lIns="90235" tIns="45117" rIns="90235" bIns="45117" rtlCol="0"/>
          <a:lstStyle>
            <a:lvl1pPr algn="r">
              <a:defRPr sz="1200"/>
            </a:lvl1pPr>
          </a:lstStyle>
          <a:p>
            <a:fld id="{5CBF73BD-2619-4FA8-BAF4-4B5C30C692EA}" type="datetimeFigureOut">
              <a:rPr lang="el-GR" smtClean="0"/>
              <a:pPr/>
              <a:t>11/6/2014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874713" y="738188"/>
            <a:ext cx="4913312" cy="3686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35" tIns="45117" rIns="90235" bIns="45117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66274" y="4670663"/>
            <a:ext cx="5330190" cy="4424839"/>
          </a:xfrm>
          <a:prstGeom prst="rect">
            <a:avLst/>
          </a:prstGeom>
        </p:spPr>
        <p:txBody>
          <a:bodyPr vert="horz" lIns="90235" tIns="45117" rIns="90235" bIns="45117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339621"/>
            <a:ext cx="2887186" cy="491648"/>
          </a:xfrm>
          <a:prstGeom prst="rect">
            <a:avLst/>
          </a:prstGeom>
        </p:spPr>
        <p:txBody>
          <a:bodyPr vert="horz" lIns="90235" tIns="45117" rIns="90235" bIns="4511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774011" y="9339621"/>
            <a:ext cx="2887186" cy="491648"/>
          </a:xfrm>
          <a:prstGeom prst="rect">
            <a:avLst/>
          </a:prstGeom>
        </p:spPr>
        <p:txBody>
          <a:bodyPr vert="horz" lIns="90235" tIns="45117" rIns="90235" bIns="45117" rtlCol="0" anchor="b"/>
          <a:lstStyle>
            <a:lvl1pPr algn="r">
              <a:defRPr sz="1200"/>
            </a:lvl1pPr>
          </a:lstStyle>
          <a:p>
            <a:fld id="{5240A1B5-EC3E-4CF4-9140-456069F0709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3640A-B061-4169-B6B4-8A31E0424BFA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0A1B5-EC3E-4CF4-9140-456069F07095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3640A-B061-4169-B6B4-8A31E0424BFA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0A1B5-EC3E-4CF4-9140-456069F07095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0A1B5-EC3E-4CF4-9140-456069F07095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8006-3F39-4AC5-8431-F68C430FFA31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6F0C-2AB3-400B-AF23-DB6DA2D6B396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4D45-F817-4F11-8AF2-38A038536B90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1774BB-D5EC-45C7-AADA-49C9025E4AEF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18AE-B37E-4B47-94FD-A7CD4D6F7217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88B6B-EC8A-42CA-9A74-A5BB7CB56EC3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6A39-83DC-486F-BB06-18C697F14293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C9B7D-C309-41B6-B3A2-D1BBFCA9ADF7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7154-9EEA-41F2-A51B-986FA9EB9AB8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D5BC4D-6C0E-4A27-8750-5CC364C76061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A817-5084-4B0C-A53B-DADF77ECF345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20FA0B-C653-45A8-9923-179AED4B0AEA}" type="datetime1">
              <a:rPr lang="el-GR" smtClean="0"/>
              <a:pPr/>
              <a:t>11/6/2014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2708275"/>
            <a:ext cx="6832600" cy="2695575"/>
          </a:xfrm>
          <a:prstGeom prst="rect">
            <a:avLst/>
          </a:prstGeom>
          <a:noFill/>
          <a:ln w="9525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6" name="5 - Ορθογώνιο"/>
          <p:cNvSpPr/>
          <p:nvPr/>
        </p:nvSpPr>
        <p:spPr>
          <a:xfrm>
            <a:off x="1691680" y="404665"/>
            <a:ext cx="640871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Πολιτιστική «ΕΤΑΙΡΕΙΑ ΑΡΧΙΠΕΛΑΓΟΣ» </a:t>
            </a:r>
          </a:p>
          <a:p>
            <a:pPr algn="ctr"/>
            <a:endParaRPr lang="el-GR" sz="2000" b="1" cap="small" dirty="0" smtClean="0">
              <a:solidFill>
                <a:schemeClr val="bg1"/>
              </a:solidFill>
              <a:latin typeface="Arial Narrow" pitchFamily="34" charset="0"/>
              <a:ea typeface="Adobe Ming Std L" pitchFamily="18" charset="-128"/>
              <a:cs typeface="Calibri" pitchFamily="34" charset="0"/>
            </a:endParaRPr>
          </a:p>
          <a:p>
            <a:pPr algn="ctr"/>
            <a:r>
              <a:rPr lang="el-GR" sz="2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Η </a:t>
            </a:r>
            <a:r>
              <a:rPr lang="el-GR" sz="2400" b="1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αναπλαση</a:t>
            </a:r>
            <a:r>
              <a:rPr lang="el-GR" sz="2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 </a:t>
            </a:r>
            <a:r>
              <a:rPr lang="el-GR" sz="2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- </a:t>
            </a:r>
            <a:r>
              <a:rPr lang="el-GR" sz="2400" b="1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αναστηλωση</a:t>
            </a:r>
            <a:r>
              <a:rPr lang="el-GR" sz="2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 </a:t>
            </a:r>
          </a:p>
          <a:p>
            <a:pPr algn="ctr"/>
            <a:r>
              <a:rPr lang="el-GR" sz="2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του </a:t>
            </a:r>
            <a:r>
              <a:rPr lang="el-GR" sz="2400" b="1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παραδοσιακου</a:t>
            </a:r>
            <a:r>
              <a:rPr lang="el-GR" sz="2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 </a:t>
            </a:r>
            <a:r>
              <a:rPr lang="el-GR" sz="2400" b="1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οικισμου</a:t>
            </a:r>
            <a:r>
              <a:rPr lang="el-GR" sz="2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 </a:t>
            </a:r>
          </a:p>
          <a:p>
            <a:pPr algn="ctr"/>
            <a:r>
              <a:rPr lang="el-GR" sz="2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ΠΡΑΣΣΕΣ</a:t>
            </a:r>
            <a:endParaRPr lang="el-GR" sz="2400" b="1" cap="small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Adobe Ming Std L" pitchFamily="18" charset="-128"/>
              <a:cs typeface="Calibri" pitchFamily="34" charset="0"/>
            </a:endParaRPr>
          </a:p>
          <a:p>
            <a:pPr algn="ctr"/>
            <a:r>
              <a:rPr lang="el-GR" sz="2400" b="1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Δημου</a:t>
            </a:r>
            <a:r>
              <a:rPr lang="el-GR" sz="2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 </a:t>
            </a:r>
            <a:r>
              <a:rPr lang="el-GR" sz="2400" b="1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Adobe Ming Std L" pitchFamily="18" charset="-128"/>
                <a:cs typeface="Calibri" pitchFamily="34" charset="0"/>
              </a:rPr>
              <a:t>Ρεθυμνου</a:t>
            </a:r>
            <a:endParaRPr lang="el-GR" sz="2400" b="1" cap="small" dirty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Adobe Ming Std L" pitchFamily="18" charset="-128"/>
              <a:cs typeface="Calibri" pitchFamily="34" charset="0"/>
            </a:endParaRPr>
          </a:p>
        </p:txBody>
      </p:sp>
      <p:pic>
        <p:nvPicPr>
          <p:cNvPr id="4" name="3 - Εικόνα" descr="archipelagos_logo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034" y="428604"/>
            <a:ext cx="1164176" cy="1357322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571472" y="428604"/>
            <a:ext cx="814393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Έργο</a:t>
            </a:r>
            <a:r>
              <a:rPr lang="el-GR" sz="16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Ανάπλαση κτηρίων που </a:t>
            </a:r>
            <a:r>
              <a:rPr lang="el-GR" sz="16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δε συνάδουν με την εικόνα του παραδοσιακού </a:t>
            </a:r>
            <a:r>
              <a:rPr lang="el-GR" sz="16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οικισμού</a:t>
            </a: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Προϋπολογισμός</a:t>
            </a:r>
            <a:r>
              <a:rPr lang="el-GR" sz="16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   Χορηγίες</a:t>
            </a: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6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Πολιτιστική </a:t>
            </a:r>
            <a:r>
              <a:rPr lang="el-GR" sz="16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μη κερδοσκοπική «ΕΤΑΙΡΕΙΑ </a:t>
            </a:r>
            <a:r>
              <a:rPr lang="el-GR" sz="1600" b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ΑΡΧΙΠΕΛΑΓΟΣ»</a:t>
            </a:r>
            <a:endParaRPr lang="el-GR" sz="1600" b="1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31638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πριν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3596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μετά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  <p:pic>
        <p:nvPicPr>
          <p:cNvPr id="10" name="9 - Εικόνα" descr="a (10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7"/>
            <a:ext cx="4176464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  <p:pic>
        <p:nvPicPr>
          <p:cNvPr id="11" name="10 - Εικόνα" descr="a (11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1898" y="1700808"/>
            <a:ext cx="4176000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TextBox"/>
          <p:cNvSpPr txBox="1"/>
          <p:nvPr/>
        </p:nvSpPr>
        <p:spPr>
          <a:xfrm>
            <a:off x="1357290" y="4071942"/>
            <a:ext cx="6143668" cy="138499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 Narrow" pitchFamily="34" charset="0"/>
              </a:rPr>
              <a:t>2014</a:t>
            </a:r>
            <a:endParaRPr lang="el-GR" sz="1200" dirty="0" smtClean="0">
              <a:latin typeface="Arial Narrow" pitchFamily="34" charset="0"/>
            </a:endParaRPr>
          </a:p>
          <a:p>
            <a:pPr algn="ctr"/>
            <a:endParaRPr lang="en-US" sz="1200" dirty="0" smtClean="0">
              <a:latin typeface="Arial Narrow" pitchFamily="34" charset="0"/>
            </a:endParaRPr>
          </a:p>
          <a:p>
            <a:pPr lvl="0" algn="ctr"/>
            <a:r>
              <a:rPr lang="el-GR" sz="1200" dirty="0" smtClean="0">
                <a:latin typeface="Arial Narrow" pitchFamily="34" charset="0"/>
              </a:rPr>
              <a:t>Πολιτιστική μη κερδοσκοπική «Εταιρεία Αρχιπέλαγος»</a:t>
            </a:r>
            <a:r>
              <a:rPr lang="el-GR" sz="1200" u="sng" dirty="0" smtClean="0">
                <a:latin typeface="Arial Narrow" pitchFamily="34" charset="0"/>
                <a:ea typeface="Times New Roman" pitchFamily="18" charset="0"/>
              </a:rPr>
              <a:t> </a:t>
            </a:r>
          </a:p>
          <a:p>
            <a:pPr lvl="0" algn="ctr"/>
            <a:endParaRPr lang="el-GR" sz="1200" u="sng" dirty="0" smtClean="0">
              <a:latin typeface="Arial Narrow" pitchFamily="34" charset="0"/>
              <a:ea typeface="Times New Roman" pitchFamily="18" charset="0"/>
            </a:endParaRPr>
          </a:p>
          <a:p>
            <a:pPr lvl="0" algn="ctr"/>
            <a:r>
              <a:rPr lang="el-GR" sz="1200" i="1" u="sng" dirty="0" smtClean="0">
                <a:latin typeface="Arial Narrow" pitchFamily="34" charset="0"/>
                <a:ea typeface="Times New Roman" pitchFamily="18" charset="0"/>
              </a:rPr>
              <a:t>Διεύθυνση:</a:t>
            </a:r>
            <a:r>
              <a:rPr lang="el-GR" sz="1200" i="1" dirty="0" smtClean="0">
                <a:latin typeface="Arial Narrow" pitchFamily="34" charset="0"/>
                <a:ea typeface="Times New Roman" pitchFamily="18" charset="0"/>
              </a:rPr>
              <a:t>  Ζαλοκώστα 5, 106 71 Αθήνα, Τηλ./</a:t>
            </a:r>
            <a:r>
              <a:rPr lang="en-US" sz="1200" i="1" dirty="0" smtClean="0">
                <a:latin typeface="Arial Narrow" pitchFamily="34" charset="0"/>
                <a:ea typeface="Times New Roman" pitchFamily="18" charset="0"/>
              </a:rPr>
              <a:t>Fax</a:t>
            </a:r>
            <a:r>
              <a:rPr lang="el-GR" sz="1200" i="1" dirty="0" smtClean="0">
                <a:latin typeface="Arial Narrow" pitchFamily="34" charset="0"/>
                <a:ea typeface="Times New Roman" pitchFamily="18" charset="0"/>
              </a:rPr>
              <a:t>: 210 36 47 952</a:t>
            </a:r>
            <a:endParaRPr lang="en-US" sz="1200" i="1" dirty="0" smtClean="0">
              <a:latin typeface="Arial Narrow" pitchFamily="34" charset="0"/>
              <a:ea typeface="Times New Roman" pitchFamily="18" charset="0"/>
            </a:endParaRPr>
          </a:p>
          <a:p>
            <a:pPr lvl="0" algn="ctr"/>
            <a:endParaRPr lang="en-US" sz="1200" i="1" u="sng" dirty="0" smtClean="0">
              <a:latin typeface="Arial Narrow" pitchFamily="34" charset="0"/>
            </a:endParaRPr>
          </a:p>
          <a:p>
            <a:pPr lvl="0" algn="ctr"/>
            <a:r>
              <a:rPr lang="en-US" sz="1200" i="1" u="sng" dirty="0" smtClean="0">
                <a:latin typeface="Arial Narrow" pitchFamily="34" charset="0"/>
              </a:rPr>
              <a:t>E-mail:</a:t>
            </a:r>
            <a:r>
              <a:rPr lang="en-US" sz="1200" i="1" dirty="0" smtClean="0">
                <a:latin typeface="Arial Narrow" pitchFamily="34" charset="0"/>
                <a:ea typeface="Times New Roman" pitchFamily="18" charset="0"/>
              </a:rPr>
              <a:t> </a:t>
            </a:r>
            <a:r>
              <a:rPr lang="en-US" sz="1200" i="1" dirty="0" smtClean="0">
                <a:latin typeface="Arial Narrow" pitchFamily="34" charset="0"/>
                <a:ea typeface="Times New Roman" pitchFamily="18" charset="0"/>
              </a:rPr>
              <a:t>archipelagos1998@gmail.com</a:t>
            </a:r>
            <a:endParaRPr lang="el-GR" sz="1200" u="sng" dirty="0" smtClean="0">
              <a:latin typeface="Arial Narrow" pitchFamily="34" charset="0"/>
            </a:endParaRPr>
          </a:p>
        </p:txBody>
      </p:sp>
      <p:pic>
        <p:nvPicPr>
          <p:cNvPr id="12" name="11 - Εικόνα" descr="image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86182" y="4071942"/>
            <a:ext cx="252014" cy="35052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785794"/>
            <a:ext cx="5544616" cy="450059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cs typeface="Arial" pitchFamily="34" charset="0"/>
              </a:rPr>
              <a:t>	</a:t>
            </a: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 οικισμός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Πρασσές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βρίσκεται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περί τα 10χλμ. νοτιοανατολικά του Ρεθύμνου, σε υψόμετρο 240 μέτρων, στον επαρχιακό δρόμο Ρεθύμνου-Αμαρίου, στη δυτική πλευρά του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Πρασσιανού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φαραγγιού. Πρόκειται για μικρό οικισμό, έκτασης 58 στρεμμάτων, ο οποίος αριθμεί περίπου 200 κατοίκους και 100 κατοικίες. Παρά το μικρό του μέγεθος, η οικιστική του παράδοση και διάρκεια είναι μεγάλη, γεγονός που αντανακλάται στο δομημένο περιβάλλον του, όπου απαντώνται οι εξής οικιστικές φάσεις/τύποι κτηρίων: Ενετική (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καστρόσπιτα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), Οθωμανική, νεότερη παραδοσιακή (στενομέτωπα ή πλατυμέτωπα μονώροφα ή διώροφα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καμαρόσπιτα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, κλπ). Πότε ακριβώς ιδρύθηκε ο οικισμός δεν είναι γνωστό, ωστόσο, στα χρόνια της Ενετοκρατίας αναγράφεται στα διάφορα έγγραφα και στις επίσημες απογραφές, όπως για παράδειγμα στην απογραφή του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Καστροφύλακα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το 1852, όπου ο οικισμός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Πρασσές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φέρεται να έχει 285 κατοίκους. 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 </a:t>
            </a: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     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Λόγω του ιδιαίτερου αρχιτεκτονικού του ενδιαφέροντος, το 1995 ο οικισμός των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Πρασσών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κηρύχθηκε παραδοσιακός με Προεδρικό Διάταγμα του ΥΠΕΧΩΔΕ (ΦΕΚ 728/Δ/21-9-95), ενώ το 2009 χαρακτηρίστηκε ως «περιοχή αισθητικής αναβάθμισης» (ΦΕΚ ΑΑΠ 154/13-4-2009) και στη συνέχεια, το 2011, καθορίστηκαν ειδικοί όροι και περιορισμοί δόμησης σ’ αυτόν, με Προεδρικό Διάταγμα του ΥΠΕΚΑ (ΦΕΚ 281/27-10-2011). Επιπλέον, το 2001-2002, κηρύχθηκαν διατηρητέα από το ΥΠΠΟ, λόγω της ειδικής αρχιτεκτονικής τους αξίας, πέντε μεγάλα κτιριακά συγκροτήματα από την πρώιμη και ύστερη ενετική περίοδο, καθώς και η δημόσια κρήνη της οθωμανικής περιόδου. </a:t>
            </a:r>
          </a:p>
          <a:p>
            <a:pPr algn="just">
              <a:spcBef>
                <a:spcPts val="0"/>
              </a:spcBef>
              <a:buNone/>
            </a:pP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>
              <a:buNone/>
            </a:pP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n-US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algn="just">
              <a:buNone/>
            </a:pPr>
            <a:endParaRPr lang="el-GR" sz="1200" dirty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l-GR" dirty="0"/>
          </a:p>
        </p:txBody>
      </p:sp>
      <p:pic>
        <p:nvPicPr>
          <p:cNvPr id="1026" name="Picture 2" descr="F:\MyDocuments\emma\JOB\PROJECT\EMMANOUELA\02.ARXIPELAGOS\PRASSES\FOTOS\AEROFOTO\n557591366_1148894_39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1000108"/>
            <a:ext cx="2784310" cy="2088232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5" name="4 - TextBox"/>
          <p:cNvSpPr txBox="1"/>
          <p:nvPr/>
        </p:nvSpPr>
        <p:spPr>
          <a:xfrm>
            <a:off x="1000100" y="35716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 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παραδοσιακ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ς</a:t>
            </a:r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οικισμ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ς</a:t>
            </a:r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των 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Πρασσ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ω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ν</a:t>
            </a:r>
            <a:endParaRPr lang="el-GR" sz="2000" cap="small" dirty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5 - Εικόνα" descr="ΠΡΑΣΣΕΣ 2003a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3714752"/>
            <a:ext cx="2786081" cy="2071702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8" name="7 - TextBox"/>
          <p:cNvSpPr txBox="1"/>
          <p:nvPr/>
        </p:nvSpPr>
        <p:spPr>
          <a:xfrm>
            <a:off x="5857884" y="5857892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i="1" dirty="0" err="1" smtClean="0">
                <a:latin typeface="Arial Narrow" pitchFamily="34" charset="0"/>
              </a:rPr>
              <a:t>Α</a:t>
            </a:r>
            <a:r>
              <a:rPr lang="el-GR" sz="1000" i="1" dirty="0" err="1" smtClean="0">
                <a:latin typeface="Arial Narrow" pitchFamily="34" charset="0"/>
              </a:rPr>
              <a:t>αεροφωτογραφία</a:t>
            </a:r>
            <a:r>
              <a:rPr lang="el-GR" sz="1000" i="1" dirty="0" smtClean="0">
                <a:latin typeface="Arial Narrow" pitchFamily="34" charset="0"/>
              </a:rPr>
              <a:t> </a:t>
            </a:r>
            <a:r>
              <a:rPr lang="el-GR" sz="1000" i="1" dirty="0" smtClean="0">
                <a:latin typeface="Arial Narrow" pitchFamily="34" charset="0"/>
              </a:rPr>
              <a:t>των</a:t>
            </a:r>
            <a:r>
              <a:rPr lang="el-GR" sz="1000" i="1" dirty="0" smtClean="0">
                <a:latin typeface="Arial Narrow" pitchFamily="34" charset="0"/>
              </a:rPr>
              <a:t> </a:t>
            </a:r>
            <a:r>
              <a:rPr lang="el-GR" sz="1000" i="1" dirty="0" err="1" smtClean="0">
                <a:latin typeface="Arial Narrow" pitchFamily="34" charset="0"/>
              </a:rPr>
              <a:t>Πρασσών</a:t>
            </a:r>
            <a:endParaRPr lang="el-GR" sz="1000" i="1" dirty="0">
              <a:latin typeface="Arial Narrow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857884" y="3214686"/>
            <a:ext cx="25717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i="1" dirty="0" smtClean="0">
                <a:latin typeface="Arial Narrow" pitchFamily="34" charset="0"/>
              </a:rPr>
              <a:t>Άποψη </a:t>
            </a:r>
            <a:r>
              <a:rPr lang="el-GR" sz="1000" i="1" dirty="0" smtClean="0">
                <a:latin typeface="Arial Narrow" pitchFamily="34" charset="0"/>
              </a:rPr>
              <a:t>των </a:t>
            </a:r>
            <a:r>
              <a:rPr lang="el-GR" sz="1000" i="1" dirty="0" err="1" smtClean="0">
                <a:latin typeface="Arial Narrow" pitchFamily="34" charset="0"/>
              </a:rPr>
              <a:t>Πρασσών</a:t>
            </a:r>
            <a:r>
              <a:rPr lang="el-GR" sz="1000" i="1" dirty="0" smtClean="0">
                <a:latin typeface="Arial Narrow" pitchFamily="34" charset="0"/>
              </a:rPr>
              <a:t> από ψηλά</a:t>
            </a:r>
            <a:endParaRPr lang="el-GR" sz="1000" i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1000100" y="357166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Το 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εγχειρημα</a:t>
            </a:r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της 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αναπλασης</a:t>
            </a:r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του</a:t>
            </a:r>
            <a:r>
              <a:rPr lang="en-US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2000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οικισμου</a:t>
            </a:r>
            <a:r>
              <a:rPr lang="el-GR" sz="20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endParaRPr lang="el-GR" sz="2000" cap="small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928670"/>
            <a:ext cx="5329732" cy="51435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cs typeface="Arial" pitchFamily="34" charset="0"/>
              </a:rPr>
              <a:t>	</a:t>
            </a:r>
            <a:r>
              <a:rPr lang="x-none" sz="120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 </a:t>
            </a:r>
            <a:r>
              <a:rPr lang="x-none" sz="120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οικισμός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, </a:t>
            </a:r>
            <a:r>
              <a:rPr lang="x-none" sz="120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λόγω του αρχιτεκτονικού του ενδιαφέροντος και του μικρού του μεγέθους, αποτελεί στο σύνολό του το αντικείμενο πιλοτικού εγχειρήματος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ανάπλασης</a:t>
            </a:r>
            <a:r>
              <a:rPr lang="x-none" sz="120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κηρυγμένου </a:t>
            </a:r>
            <a:r>
              <a:rPr lang="x-none" sz="120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παραδοσιακού οικισμού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.</a:t>
            </a:r>
            <a:r>
              <a:rPr lang="x-none" sz="120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Οι μελέτες και τα έργα αποκατάστασης ξεκίνησαν το 1995 με πρωτοβουλία του Συλλόγου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Πρασσανών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Αθήνας, που ήρθε σε επαφή με την Εταιρεία μας.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Στο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πλαίσιο αυτό εκπονήθηκαν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οι μελέτες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και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υλοποιούνται σταδιακά τα έργα αποκατάστασης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και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ανάπλασης: 1)των </a:t>
            </a:r>
            <a:r>
              <a:rPr lang="x-none" sz="120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δημόσι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ων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-κοινόχρηστων χώρων 2)των διατηρητέων κτηριακών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συγκροτήματων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, καθώς επίσης και τα έργα υποδομής: 1)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υπογειοποίηση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δικτύου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ηλεκτροδότησης 2)κατασκευή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δικτύου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ύδρευσης-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αποχέτευσης–βιολογικού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καθαρισμού</a:t>
            </a:r>
            <a:r>
              <a:rPr lang="x-none" sz="120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. </a:t>
            </a: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 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	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Πέραν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των παραπάνω έργων που εκτελούνται από τον Δήμο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Ρεθύμνου και των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οποίων η ένταξη σε ευρωπαϊκά ή εθνικά προγράμματα έγινε με την συνδρομή μας, η πολιτιστική μας Εταιρεία με ιδίους πόρους μερίμνησε και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χρηματοδότησε: </a:t>
            </a:r>
          </a:p>
          <a:p>
            <a:pPr algn="just">
              <a:spcBef>
                <a:spcPts val="0"/>
              </a:spcBef>
              <a:buNone/>
            </a:pPr>
            <a:endParaRPr lang="el-GR" sz="6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lvl="1" algn="just">
              <a:spcBef>
                <a:spcPts val="0"/>
              </a:spcBef>
              <a:buClrTx/>
            </a:pP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εκπόνηση του συνόλου σχεδόν των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μελετών αποκατάστασης-ανάπλασης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χωρίς επιβάρυνση του Δήμου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Ρεθύμνου.</a:t>
            </a: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lvl="1" algn="just">
              <a:spcBef>
                <a:spcPts val="0"/>
              </a:spcBef>
              <a:buClrTx/>
            </a:pP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Τα έργα αναστήλωσης ή/και ανάπλασης έντεκα (11) ιδιωτικών κτιρίων, κάποια από τα οποία αποτελούν αξιόλογα δείγματα της παραδοσιακής αρχιτεκτονικής που βρίσκονταν σε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ερειπιώδη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κατάσταση και κάποια άλλα σύγχρονα κτήρια της δεκαετίας του 1970 που αποτελούσαν παράγοντες αισθητικής υποβάθμισης του συνόλου του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οικισμού.</a:t>
            </a: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lvl="1" algn="just">
              <a:spcBef>
                <a:spcPts val="0"/>
              </a:spcBef>
              <a:buClrTx/>
            </a:pP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διαμόρφωση του  περιβάλλοντος  χώρου  του Ι.Ν. Παναγίας και του Ι. Ν.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Χριστού.</a:t>
            </a: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lvl="1" algn="just">
              <a:spcBef>
                <a:spcPts val="0"/>
              </a:spcBef>
              <a:buClrTx/>
            </a:pP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κατασκευή και  τον πλήρη εξοπλισμό του Αγροτικού Ιατρείου και την εξαγορά χώρου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πρόσβασης.</a:t>
            </a: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lvl="1" algn="just">
              <a:spcBef>
                <a:spcPts val="0"/>
              </a:spcBef>
              <a:buClrTx/>
            </a:pP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κατεδάφιση του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σπαστήρα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του παλαιού λατομείου και την ανάπλαση του περιβάλλοντα χώρου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του.</a:t>
            </a: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lvl="1" algn="just">
              <a:spcBef>
                <a:spcPts val="0"/>
              </a:spcBef>
              <a:buClrTx/>
            </a:pP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αισθητική 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αναβάθμιση </a:t>
            </a:r>
            <a:r>
              <a:rPr lang="el-GR" sz="1200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μπετονένιωνν</a:t>
            </a: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τοιχίων αντιστήριξης.</a:t>
            </a:r>
            <a:endParaRPr lang="el-GR" sz="1200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  <a:p>
            <a:pPr algn="just">
              <a:spcBef>
                <a:spcPts val="0"/>
              </a:spcBef>
              <a:buNone/>
            </a:pPr>
            <a:r>
              <a:rPr lang="el-GR" sz="1200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7" name="6 - Εικόνα" descr="old.jpg"/>
          <p:cNvPicPr>
            <a:picLocks noChangeAspect="1"/>
          </p:cNvPicPr>
          <p:nvPr/>
        </p:nvPicPr>
        <p:blipFill>
          <a:blip r:embed="rId3" cstate="email">
            <a:lum bright="10000"/>
          </a:blip>
          <a:stretch>
            <a:fillRect/>
          </a:stretch>
        </p:blipFill>
        <p:spPr>
          <a:xfrm>
            <a:off x="5857884" y="1000108"/>
            <a:ext cx="2857520" cy="2000264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8" name="7 - TextBox"/>
          <p:cNvSpPr txBox="1"/>
          <p:nvPr/>
        </p:nvSpPr>
        <p:spPr>
          <a:xfrm>
            <a:off x="5857884" y="3071810"/>
            <a:ext cx="288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/>
              <a:t>Παλαιά φωτογραφία του οικισμού</a:t>
            </a:r>
            <a:endParaRPr lang="el-GR" sz="900" i="1" dirty="0"/>
          </a:p>
        </p:txBody>
      </p:sp>
      <p:pic>
        <p:nvPicPr>
          <p:cNvPr id="9" name="8 - Εικόνα" descr="IMG_1429.JPG"/>
          <p:cNvPicPr>
            <a:picLocks noChangeAspect="1"/>
          </p:cNvPicPr>
          <p:nvPr/>
        </p:nvPicPr>
        <p:blipFill>
          <a:blip r:embed="rId4" cstate="email">
            <a:lum bright="10000"/>
          </a:blip>
          <a:stretch>
            <a:fillRect/>
          </a:stretch>
        </p:blipFill>
        <p:spPr>
          <a:xfrm>
            <a:off x="5857884" y="3643314"/>
            <a:ext cx="2857520" cy="1944216"/>
          </a:xfrm>
          <a:prstGeom prst="roundRect">
            <a:avLst>
              <a:gd name="adj" fmla="val 2663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sp>
        <p:nvSpPr>
          <p:cNvPr id="10" name="9 - TextBox"/>
          <p:cNvSpPr txBox="1"/>
          <p:nvPr/>
        </p:nvSpPr>
        <p:spPr>
          <a:xfrm>
            <a:off x="5857884" y="56595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i="1" dirty="0" smtClean="0"/>
              <a:t>Το ενετικό κτίσμα </a:t>
            </a:r>
            <a:r>
              <a:rPr lang="el-GR" sz="900" i="1" dirty="0" err="1" smtClean="0"/>
              <a:t>Νταπιασέντσα</a:t>
            </a:r>
            <a:r>
              <a:rPr lang="el-GR" sz="900" i="1" dirty="0" smtClean="0"/>
              <a:t> εντός του </a:t>
            </a:r>
          </a:p>
          <a:p>
            <a:pPr algn="ctr"/>
            <a:r>
              <a:rPr lang="el-GR" sz="900" i="1" dirty="0" smtClean="0"/>
              <a:t>οικισμού των </a:t>
            </a:r>
            <a:r>
              <a:rPr lang="el-GR" sz="900" i="1" dirty="0" err="1" smtClean="0"/>
              <a:t>Πρασσών</a:t>
            </a:r>
            <a:endParaRPr lang="el-GR" sz="9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378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πριν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435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μετά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13" name="12 - Εικόνα" descr="p (07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15 - Εικόνα" descr="p (08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00808"/>
            <a:ext cx="4176464" cy="3132348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16 - Ορθογώνιο"/>
          <p:cNvSpPr/>
          <p:nvPr/>
        </p:nvSpPr>
        <p:spPr>
          <a:xfrm>
            <a:off x="1428728" y="428604"/>
            <a:ext cx="650085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Έργο</a:t>
            </a:r>
            <a:r>
              <a:rPr lang="el-GR" sz="1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Αποκατάσταση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και ανάπλαση της κεντρικής </a:t>
            </a:r>
            <a:r>
              <a:rPr lang="el-GR" sz="1600" b="1" cap="small" dirty="0" err="1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ενετικησ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πλατείας</a:t>
            </a:r>
            <a:endParaRPr lang="el-GR" sz="1600" b="1" cap="small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Προϋπολογισμός</a:t>
            </a:r>
            <a:r>
              <a:rPr lang="el-GR" sz="1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l-GR" sz="1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450.000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€</a:t>
            </a: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Γ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΄ Κ.Π.Σ. </a:t>
            </a:r>
            <a:r>
              <a:rPr lang="x-none" sz="1600" b="1" cap="small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x-none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Επιχειρησιακό Πρόγραμμα «</a:t>
            </a:r>
            <a:r>
              <a:rPr lang="x-none" sz="1600" b="1" cap="small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ΠΕΡΙΒΑΛΛΟΝ»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/ 2003</a:t>
            </a:r>
            <a:r>
              <a:rPr lang="x-none" sz="1600" b="1" cap="small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l-GR" sz="1600" b="1" cap="small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378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πριν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435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μετά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357290" y="428604"/>
            <a:ext cx="671517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Έργο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Ανάπλαση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τμήματος της επαρχιακής οδού Ρεθύμνου-Αμαρίου </a:t>
            </a: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Προϋπολογισμός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235.000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€</a:t>
            </a: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x-none" sz="1600" b="1" cap="small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Νομαρχιακή </a:t>
            </a:r>
            <a:r>
              <a:rPr lang="x-none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Αυτοδιοίκηση Ρεθύμνου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/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2008</a:t>
            </a:r>
            <a:endParaRPr lang="el-GR" sz="1600" b="1" cap="small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10" name="9 - Εικόνα" descr="e (0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76464" cy="3132348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10 - Εικόνα" descr="e (08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6503" y="1700808"/>
            <a:ext cx="4176000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071538" y="428604"/>
            <a:ext cx="707236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Έργο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Αποκατάσταση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των όψεων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4 διατηρητέων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κτηριακών συγκροτημάτων </a:t>
            </a: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Προϋπολογισμός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300.000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€</a:t>
            </a: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Πράσινο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Ταμείο (πρώην Ε.Τ.Ε.Ρ.Π.Σ.) /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2009</a:t>
            </a:r>
            <a:endParaRPr lang="el-GR" sz="1600" b="1" cap="small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5 - Εικόνα" descr="d (18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6 - Εικόνα" descr="d (19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176000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378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πριν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435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μετά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714480" y="428604"/>
            <a:ext cx="574924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1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Έργο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Ανάπλαση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των δημόσιων – κοινόχρηστων χώρων</a:t>
            </a:r>
          </a:p>
          <a:p>
            <a:r>
              <a:rPr lang="el-GR" sz="1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Προϋπολογισμός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776.000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€</a:t>
            </a:r>
          </a:p>
          <a:p>
            <a:r>
              <a:rPr lang="el-GR" sz="14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Πράσινο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Ταμείο (πρώην Ε.Τ.Ε.Ρ.Π.Σ.) /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2009</a:t>
            </a:r>
          </a:p>
        </p:txBody>
      </p:sp>
      <p:pic>
        <p:nvPicPr>
          <p:cNvPr id="6" name="5 - Εικόνα" descr="k (55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6 - Εικόνα" descr="k (56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176000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378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πριν 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  <a:endParaRPr lang="el-GR" sz="1200" b="1" i="1" dirty="0">
              <a:solidFill>
                <a:schemeClr val="tx1">
                  <a:lumMod val="9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435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μετά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1857356" y="500042"/>
            <a:ext cx="578347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Έργο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Ανάπλαση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των δημόσιων – κοινόχρηστων χώρων</a:t>
            </a: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Προϋπολογισμός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776.000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€</a:t>
            </a:r>
          </a:p>
          <a:p>
            <a:r>
              <a:rPr lang="el-GR" sz="1400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Χρηματοδότηση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Πράσινο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Ταμείο (πρώην Ε.Τ.Ε.Ρ.Π.Σ.) / 2009</a:t>
            </a:r>
          </a:p>
        </p:txBody>
      </p:sp>
      <p:pic>
        <p:nvPicPr>
          <p:cNvPr id="7" name="6 - Εικόνα" descr="a (4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4176000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7 - Εικόνα" descr="a (43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00808"/>
            <a:ext cx="4176000" cy="3132000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3528" y="4941168"/>
            <a:ext cx="1378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πριν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4008" y="4941168"/>
            <a:ext cx="1435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μετά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357290" y="500042"/>
            <a:ext cx="635798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Έργο: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Αποκατάσταση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αξιόλογων κτηρίων εντός του οικισμού</a:t>
            </a:r>
          </a:p>
          <a:p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Προϋπολογισμός: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Χορηγίες</a:t>
            </a:r>
            <a:endParaRPr lang="el-GR" sz="1600" b="1" cap="small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Χρηματοδότηση: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   Πολιτιστική 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μη κερδοσκοπική «ΕΤΑΙΡΕΙΑ ΑΡΧΙΠΕΛΑΓΟΣ</a:t>
            </a:r>
            <a:r>
              <a:rPr lang="el-GR" sz="1600" b="1" cap="sm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el-GR" sz="1600" b="1" cap="small" dirty="0" smtClean="0">
              <a:solidFill>
                <a:schemeClr val="tx1">
                  <a:lumMod val="95000"/>
                </a:schemeClr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" name="5 - Εικόνα" descr="a (32)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3214710" cy="4214842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6 - Εικόνα" descr="a (33)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132000" cy="4176464"/>
          </a:xfrm>
          <a:prstGeom prst="rect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99592" y="5949280"/>
            <a:ext cx="1378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πριν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86314" y="5929330"/>
            <a:ext cx="1435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1200" b="1" i="1" cap="all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μετά</a:t>
            </a:r>
            <a:r>
              <a:rPr lang="el-GR" sz="1200" b="1" i="1" dirty="0" smtClean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 </a:t>
            </a:r>
            <a:r>
              <a:rPr lang="el-GR" sz="1200" b="1" i="1" dirty="0">
                <a:solidFill>
                  <a:schemeClr val="tx1">
                    <a:lumMod val="95000"/>
                  </a:schemeClr>
                </a:solidFill>
                <a:latin typeface="Arial Narrow" pitchFamily="34" charset="0"/>
              </a:rPr>
              <a:t>την ανάπλαση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Χαρτί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4672</TotalTime>
  <Words>291</Words>
  <Application>Microsoft Office PowerPoint</Application>
  <PresentationFormat>Προβολή στην οθόνη (4:3)</PresentationFormat>
  <Paragraphs>92</Paragraphs>
  <Slides>11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Χαρτί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Emmanouela</dc:creator>
  <cp:lastModifiedBy>sifounakis</cp:lastModifiedBy>
  <cp:revision>586</cp:revision>
  <dcterms:created xsi:type="dcterms:W3CDTF">2012-06-09T19:15:30Z</dcterms:created>
  <dcterms:modified xsi:type="dcterms:W3CDTF">2014-06-11T11:07:50Z</dcterms:modified>
</cp:coreProperties>
</file>